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authors.xml" ContentType="application/vnd.ms-powerpoint.authors+xml"/>
  <Override PartName="/ppt/theme/theme1.xml" ContentType="application/vnd.openxmlformats-officedocument.theme+xml"/>
  <Override PartName="/ppt/theme/theme2.xml" ContentType="application/vnd.openxmlformats-officedocument.them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147374665" r:id="rId2"/>
    <p:sldId id="2147374679" r:id="rId3"/>
    <p:sldId id="2147374697" r:id="rId4"/>
    <p:sldId id="2147374698" r:id="rId5"/>
    <p:sldId id="2147374699" r:id="rId6"/>
    <p:sldId id="2147374700" r:id="rId7"/>
    <p:sldId id="2147374703" r:id="rId8"/>
    <p:sldId id="2147374701" r:id="rId9"/>
    <p:sldId id="2147374704" r:id="rId10"/>
    <p:sldId id="2147374702" r:id="rId11"/>
    <p:sldId id="2147374666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Slides" id="{6285336B-5BD3-134B-BA65-0A0043CC08A1}">
          <p14:sldIdLst>
            <p14:sldId id="2147374665"/>
            <p14:sldId id="2147374679"/>
            <p14:sldId id="2147374697"/>
            <p14:sldId id="2147374698"/>
            <p14:sldId id="2147374699"/>
            <p14:sldId id="2147374700"/>
            <p14:sldId id="2147374703"/>
            <p14:sldId id="2147374701"/>
            <p14:sldId id="2147374704"/>
            <p14:sldId id="2147374702"/>
            <p14:sldId id="21473746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94DA24-215A-2D3E-CD00-331D40AD3884}" name="Catherine Bouyat" initials="CB" userId="S::catherine.bouyat@ibm.com::375b8772-1d18-421d-8d7b-bf5ace0f87f2" providerId="AD"/>
  <p188:author id="{05F36E29-9089-388B-E538-6C21FC48316D}" name="Catherine Bouyat" initials="CB" userId="S::Catherine.Bouyat@ibm.com::375b8772-1d18-421d-8d7b-bf5ace0f87f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erine Bouyat" initials="CB" lastIdx="5" clrIdx="0">
    <p:extLst>
      <p:ext uri="{19B8F6BF-5375-455C-9EA6-DF929625EA0E}">
        <p15:presenceInfo xmlns:p15="http://schemas.microsoft.com/office/powerpoint/2012/main" userId="S::catherine.bouyat@ibm.com::375b8772-1d18-421d-8d7b-bf5ace0f87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E61"/>
    <a:srgbClr val="EB870E"/>
    <a:srgbClr val="3984B8"/>
    <a:srgbClr val="D5D7DE"/>
    <a:srgbClr val="5CA473"/>
    <a:srgbClr val="507BC8"/>
    <a:srgbClr val="67B680"/>
    <a:srgbClr val="D0D2D9"/>
    <a:srgbClr val="D98927"/>
    <a:srgbClr val="EBE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5"/>
    <p:restoredTop sz="96320"/>
  </p:normalViewPr>
  <p:slideViewPr>
    <p:cSldViewPr snapToGrid="0" snapToObjects="1">
      <p:cViewPr varScale="1">
        <p:scale>
          <a:sx n="107" d="100"/>
          <a:sy n="107" d="100"/>
        </p:scale>
        <p:origin x="1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Arial" panose="020B0604020202020204" pitchFamily="34" charset="0"/>
        <a:ea typeface="Helvetica Neue"/>
        <a:cs typeface="Arial" panose="020B0604020202020204" pitchFamily="34" charset="0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DA730-EBEE-9948-A477-1C0129C43B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3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2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93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4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1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1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7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2DAF6-372B-D28C-DB04-775E9976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65BD6-F481-4D64-59A9-E53DE13DE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34BF7-022D-0E60-90F0-EFAE5DC95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5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89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09275-E514-B161-1315-33D86D70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501F2-91AF-2F77-286C-BC4DD61AE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A5B53-69A8-0807-5F6B-BE6019F49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14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3" name="Trend 2021."/>
          <p:cNvSpPr txBox="1"/>
          <p:nvPr/>
        </p:nvSpPr>
        <p:spPr>
          <a:xfrm>
            <a:off x="1381908" y="1187450"/>
            <a:ext cx="283921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rgbClr val="24242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rPr dirty="0">
                <a:solidFill>
                  <a:schemeClr val="tx1"/>
                </a:solidFill>
              </a:rPr>
              <a:t>Trend 2021</a:t>
            </a:r>
            <a:r>
              <a:rPr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4" name="Graphic 172"/>
          <p:cNvSpPr/>
          <p:nvPr/>
        </p:nvSpPr>
        <p:spPr>
          <a:xfrm>
            <a:off x="22510300" y="1327027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5D3E87-3C0B-F341-A27B-E2D273F599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E391CB4-F622-EE43-B7C0-C3795A8A81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DCDBF16-3682-A242-9C9E-476989CD5E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456F4FF-644F-E34F-AC43-D48D8A05DF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6E67A86B-D2D7-4448-8557-A3A39BC9F7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3B8D20F-D046-D946-99FE-1E81A88B9B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C0CB0D5-2B46-DD4D-8C04-40F9D2008D4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5A5B861-B62C-8042-958E-38453E0934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68379E-C006-DE43-A791-6269DC771BB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2AFC5A0-9BEF-D44B-9C18-CB175E90F4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2101214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(without header)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BAE1344-71FB-214A-985A-C79AE33BAD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F2F12-F6A2-F94B-94A1-8FC535902C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2D72B2A-0AFA-E744-A788-3DBAB23340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6CE5F9-F76C-5447-854F-C41CDBCF8B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D67D36D-1FCA-3A46-9B4A-5D1828C6D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86BE658-6D24-CA4C-AB3D-5A54CB356B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FF242D3-B6C6-414A-84B9-697A2301F8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50F28B-8BAE-5B4C-B35C-E30F344D51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42DCAE9-9E18-4B47-A5A0-FB78038F08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32F03F1-C50A-864C-B428-79231A186CE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4284329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F935C2-BB49-7F44-AA76-95F670099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71FA9-522E-EF46-8ED1-22380FB407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1CE6A93-8415-B84C-9636-40D989C322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F4412B-9D40-1740-8196-208EDFDE6A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F52A887-0B61-FB40-A002-18D9DB1567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D153C23-CF0C-C44B-9801-00A2060026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A9D09E7-4FBA-1C4C-8814-B5E33FE5F0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E774562-BACD-F54F-9D9D-7B802146C1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A962AB2-20FD-7B4B-A867-E694B5CA85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C6BEB8C-9FDC-BC4E-B300-7609F4B058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8445349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A23F-A553-8208-496B-C5C735032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1C27A-FD2D-2A4B-6671-5FE6F5DA9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AFA41-6DE0-8321-5E06-78C6D70F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2A03-B502-4643-8AEF-7A6F30DA68D2}" type="datetimeFigureOut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DD698-FE31-3E2D-43BA-F122C5E4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35CE8-2732-AA60-5BDB-C7F95E9E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2BDE-5389-BE4A-AE16-0283D21EEF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3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82214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2F76-3A5D-0287-2858-20F71DF9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81963-AC39-77FE-BC03-61864FCC1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522C9-533E-A8CD-E0A4-FC68389F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4DEDA-7C48-E24A-9AA1-28525BEC7548}" type="datetimeFigureOut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2B766-0BD5-89FB-FF54-E51E7251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31730-AB37-3FF8-FBCF-4F15B248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1814E-5425-4341-A2B1-6A80299E6B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9" r:id="rId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0B2532-73A9-8486-2037-43B535C18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55" y="383863"/>
            <a:ext cx="2833769" cy="2833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8E4172-334E-4B09-8FD5-8065AE082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2" name="Trend 2021. By HiSlide">
            <a:extLst>
              <a:ext uri="{FF2B5EF4-FFF2-40B4-BE49-F238E27FC236}">
                <a16:creationId xmlns:a16="http://schemas.microsoft.com/office/drawing/2014/main" id="{DB4EFFBE-6C10-4EBB-E594-037F6076D002}"/>
              </a:ext>
            </a:extLst>
          </p:cNvPr>
          <p:cNvSpPr txBox="1"/>
          <p:nvPr/>
        </p:nvSpPr>
        <p:spPr>
          <a:xfrm>
            <a:off x="4121063" y="1529409"/>
            <a:ext cx="650371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b="0">
                <a:solidFill>
                  <a:srgbClr val="24242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rPr lang="en-US" dirty="0">
                <a:solidFill>
                  <a:schemeClr val="tx1"/>
                </a:solidFill>
              </a:rPr>
              <a:t>RRB 2023 </a:t>
            </a:r>
            <a:r>
              <a:rPr lang="en-US" dirty="0">
                <a:solidFill>
                  <a:srgbClr val="61B8E4"/>
                </a:solidFill>
              </a:rPr>
              <a:t>.</a:t>
            </a:r>
            <a:r>
              <a:rPr lang="en-US" dirty="0">
                <a:solidFill>
                  <a:schemeClr val="accent6"/>
                </a:solidFill>
              </a:rPr>
              <a:t> IBM Federal Garage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" name="Trend 2021.">
            <a:extLst>
              <a:ext uri="{FF2B5EF4-FFF2-40B4-BE49-F238E27FC236}">
                <a16:creationId xmlns:a16="http://schemas.microsoft.com/office/drawing/2014/main" id="{E1DBF166-019D-2619-AA8C-7ED3C85B8E02}"/>
              </a:ext>
            </a:extLst>
          </p:cNvPr>
          <p:cNvSpPr txBox="1"/>
          <p:nvPr/>
        </p:nvSpPr>
        <p:spPr>
          <a:xfrm>
            <a:off x="1132588" y="10548225"/>
            <a:ext cx="994653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 algn="l">
              <a:defRPr sz="10000" b="0">
                <a:solidFill>
                  <a:srgbClr val="24242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rPr lang="en-US" sz="7200" dirty="0">
                <a:solidFill>
                  <a:schemeClr val="tx1"/>
                </a:solidFill>
              </a:rPr>
              <a:t>Design — </a:t>
            </a:r>
          </a:p>
          <a:p>
            <a:pPr algn="l">
              <a:defRPr sz="10000" b="0">
                <a:solidFill>
                  <a:srgbClr val="24242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rPr lang="en-US" sz="7200" dirty="0">
                <a:solidFill>
                  <a:schemeClr val="tx1"/>
                </a:solidFill>
              </a:rPr>
              <a:t>Change of Address </a:t>
            </a:r>
            <a:r>
              <a:rPr lang="en-US" sz="7200" dirty="0">
                <a:solidFill>
                  <a:srgbClr val="EB870E"/>
                </a:solidFill>
              </a:rPr>
              <a:t>.</a:t>
            </a:r>
          </a:p>
        </p:txBody>
      </p:sp>
      <p:pic>
        <p:nvPicPr>
          <p:cNvPr id="5" name="Picture 4" descr="A picture containing outdoor, tree, cloud, autumn&#10;&#10;Description automatically generated">
            <a:extLst>
              <a:ext uri="{FF2B5EF4-FFF2-40B4-BE49-F238E27FC236}">
                <a16:creationId xmlns:a16="http://schemas.microsoft.com/office/drawing/2014/main" id="{2CA416DD-89C0-E8D0-EAF5-8A38ACD3A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27688"/>
          <a:stretch/>
        </p:blipFill>
        <p:spPr>
          <a:xfrm>
            <a:off x="12191998" y="0"/>
            <a:ext cx="12192001" cy="13716000"/>
          </a:xfrm>
          <a:prstGeom prst="rect">
            <a:avLst/>
          </a:prstGeom>
        </p:spPr>
      </p:pic>
      <p:sp>
        <p:nvSpPr>
          <p:cNvPr id="7" name="Trend 2021.">
            <a:extLst>
              <a:ext uri="{FF2B5EF4-FFF2-40B4-BE49-F238E27FC236}">
                <a16:creationId xmlns:a16="http://schemas.microsoft.com/office/drawing/2014/main" id="{06CB89ED-EC1B-06AE-B6CA-130D5EA42901}"/>
              </a:ext>
            </a:extLst>
          </p:cNvPr>
          <p:cNvSpPr txBox="1"/>
          <p:nvPr/>
        </p:nvSpPr>
        <p:spPr>
          <a:xfrm>
            <a:off x="1132588" y="9841810"/>
            <a:ext cx="949219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 algn="l">
              <a:defRPr sz="10000" b="0">
                <a:solidFill>
                  <a:srgbClr val="24242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Form, function, placement</a:t>
            </a:r>
            <a:endParaRPr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69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Demo Text">
            <a:extLst>
              <a:ext uri="{FF2B5EF4-FFF2-40B4-BE49-F238E27FC236}">
                <a16:creationId xmlns:a16="http://schemas.microsoft.com/office/drawing/2014/main" id="{D722E175-A716-B930-B327-9623BE572EE1}"/>
              </a:ext>
            </a:extLst>
          </p:cNvPr>
          <p:cNvSpPr txBox="1"/>
          <p:nvPr/>
        </p:nvSpPr>
        <p:spPr>
          <a:xfrm>
            <a:off x="952886" y="1222352"/>
            <a:ext cx="710659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6600" dirty="0">
                <a:solidFill>
                  <a:schemeClr val="tx1"/>
                </a:solidFill>
              </a:rPr>
              <a:t>Mobile Designs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3C73B360-245F-C879-C4D1-F0AD1BA41ED3}"/>
              </a:ext>
            </a:extLst>
          </p:cNvPr>
          <p:cNvGrpSpPr/>
          <p:nvPr/>
        </p:nvGrpSpPr>
        <p:grpSpPr>
          <a:xfrm>
            <a:off x="952886" y="779437"/>
            <a:ext cx="8292037" cy="337336"/>
            <a:chOff x="0" y="-55012"/>
            <a:chExt cx="3412497" cy="337335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B76F1741-85B1-26FA-F066-96097F0D0CAE}"/>
                </a:ext>
              </a:extLst>
            </p:cNvPr>
            <p:cNvSpPr/>
            <p:nvPr/>
          </p:nvSpPr>
          <p:spPr>
            <a:xfrm>
              <a:off x="0" y="-49086"/>
              <a:ext cx="1576018" cy="331409"/>
            </a:xfrm>
            <a:prstGeom prst="rect">
              <a:avLst/>
            </a:prstGeom>
            <a:solidFill>
              <a:srgbClr val="3984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solidFill>
                  <a:srgbClr val="3984B8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6" name="Subtitle Text">
              <a:extLst>
                <a:ext uri="{FF2B5EF4-FFF2-40B4-BE49-F238E27FC236}">
                  <a16:creationId xmlns:a16="http://schemas.microsoft.com/office/drawing/2014/main" id="{C2C3AF97-6133-490E-7AD7-2EDCBACC2176}"/>
                </a:ext>
              </a:extLst>
            </p:cNvPr>
            <p:cNvSpPr/>
            <p:nvPr/>
          </p:nvSpPr>
          <p:spPr>
            <a:xfrm>
              <a:off x="71171" y="-55012"/>
              <a:ext cx="3341326" cy="33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1400" cap="all" spc="1120">
                  <a:solidFill>
                    <a:srgbClr val="24242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Direct Deposit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4D7BD6B-6DCF-7E51-29F1-1EEDD27BC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86" y="3359888"/>
            <a:ext cx="3227131" cy="699622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1" name="Google Shape;157;p25">
            <a:extLst>
              <a:ext uri="{FF2B5EF4-FFF2-40B4-BE49-F238E27FC236}">
                <a16:creationId xmlns:a16="http://schemas.microsoft.com/office/drawing/2014/main" id="{82BFDCEF-CFBD-6B9D-A34F-FB5E741D6547}"/>
              </a:ext>
            </a:extLst>
          </p:cNvPr>
          <p:cNvSpPr txBox="1"/>
          <p:nvPr/>
        </p:nvSpPr>
        <p:spPr>
          <a:xfrm>
            <a:off x="23363998" y="12634982"/>
            <a:ext cx="458882" cy="4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50B51-2133-60C4-BB81-8E106CEE5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329" y="3359888"/>
            <a:ext cx="3227131" cy="699622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DF14E-D02B-91B8-A374-5AAC879D7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844" y="3359888"/>
            <a:ext cx="3227131" cy="699622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C717C-4F56-EDFB-28C2-50993DD08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5359" y="3359888"/>
            <a:ext cx="3227131" cy="699622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0A3C2D-45D5-371D-D705-255A9DA6B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3163" y="3359888"/>
            <a:ext cx="3227131" cy="69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0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graphics, design&#10;&#10;Description automatically generated">
            <a:extLst>
              <a:ext uri="{FF2B5EF4-FFF2-40B4-BE49-F238E27FC236}">
                <a16:creationId xmlns:a16="http://schemas.microsoft.com/office/drawing/2014/main" id="{823773EC-FF39-3E34-2F0E-AC91C83F6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99" y="686886"/>
            <a:ext cx="18544602" cy="1234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4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E25BA3-6D86-78F7-B47D-8BC72B259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46" y="779437"/>
            <a:ext cx="12699854" cy="1079487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Placeholder Demo Text">
            <a:extLst>
              <a:ext uri="{FF2B5EF4-FFF2-40B4-BE49-F238E27FC236}">
                <a16:creationId xmlns:a16="http://schemas.microsoft.com/office/drawing/2014/main" id="{D722E175-A716-B930-B327-9623BE572EE1}"/>
              </a:ext>
            </a:extLst>
          </p:cNvPr>
          <p:cNvSpPr txBox="1"/>
          <p:nvPr/>
        </p:nvSpPr>
        <p:spPr>
          <a:xfrm>
            <a:off x="952887" y="1222352"/>
            <a:ext cx="811796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6600" dirty="0">
                <a:solidFill>
                  <a:schemeClr val="tx1"/>
                </a:solidFill>
              </a:rPr>
              <a:t>Profile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3C73B360-245F-C879-C4D1-F0AD1BA41ED3}"/>
              </a:ext>
            </a:extLst>
          </p:cNvPr>
          <p:cNvGrpSpPr/>
          <p:nvPr/>
        </p:nvGrpSpPr>
        <p:grpSpPr>
          <a:xfrm>
            <a:off x="952886" y="779437"/>
            <a:ext cx="8292037" cy="337336"/>
            <a:chOff x="0" y="-55012"/>
            <a:chExt cx="3412497" cy="337335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B76F1741-85B1-26FA-F066-96097F0D0CAE}"/>
                </a:ext>
              </a:extLst>
            </p:cNvPr>
            <p:cNvSpPr/>
            <p:nvPr/>
          </p:nvSpPr>
          <p:spPr>
            <a:xfrm>
              <a:off x="0" y="-49086"/>
              <a:ext cx="1948800" cy="331409"/>
            </a:xfrm>
            <a:prstGeom prst="rect">
              <a:avLst/>
            </a:prstGeom>
            <a:solidFill>
              <a:srgbClr val="3984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solidFill>
                  <a:srgbClr val="3984B8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6" name="Subtitle Text">
              <a:extLst>
                <a:ext uri="{FF2B5EF4-FFF2-40B4-BE49-F238E27FC236}">
                  <a16:creationId xmlns:a16="http://schemas.microsoft.com/office/drawing/2014/main" id="{C2C3AF97-6133-490E-7AD7-2EDCBACC2176}"/>
                </a:ext>
              </a:extLst>
            </p:cNvPr>
            <p:cNvSpPr/>
            <p:nvPr/>
          </p:nvSpPr>
          <p:spPr>
            <a:xfrm>
              <a:off x="71171" y="-55012"/>
              <a:ext cx="3341326" cy="33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1400" cap="all" spc="1120">
                  <a:solidFill>
                    <a:srgbClr val="24242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Change of Address</a:t>
              </a:r>
            </a:p>
          </p:txBody>
        </p:sp>
      </p:grpSp>
      <p:sp>
        <p:nvSpPr>
          <p:cNvPr id="16" name="Google Shape;157;p25">
            <a:extLst>
              <a:ext uri="{FF2B5EF4-FFF2-40B4-BE49-F238E27FC236}">
                <a16:creationId xmlns:a16="http://schemas.microsoft.com/office/drawing/2014/main" id="{BC59B2A9-5E34-B0AD-3245-2CFA741C90C1}"/>
              </a:ext>
            </a:extLst>
          </p:cNvPr>
          <p:cNvSpPr txBox="1"/>
          <p:nvPr/>
        </p:nvSpPr>
        <p:spPr>
          <a:xfrm>
            <a:off x="952887" y="2446186"/>
            <a:ext cx="8117962" cy="160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A new profile section lets users manage their profile information.</a:t>
            </a:r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id="{5F1C309C-785D-FDB4-F76B-592922CAC996}"/>
              </a:ext>
            </a:extLst>
          </p:cNvPr>
          <p:cNvSpPr/>
          <p:nvPr/>
        </p:nvSpPr>
        <p:spPr>
          <a:xfrm>
            <a:off x="952886" y="4057333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8" name="Google Shape;157;p25">
            <a:extLst>
              <a:ext uri="{FF2B5EF4-FFF2-40B4-BE49-F238E27FC236}">
                <a16:creationId xmlns:a16="http://schemas.microsoft.com/office/drawing/2014/main" id="{CBBB15CD-D047-FC21-3DA4-BDA3DE638AF7}"/>
              </a:ext>
            </a:extLst>
          </p:cNvPr>
          <p:cNvSpPr txBox="1"/>
          <p:nvPr/>
        </p:nvSpPr>
        <p:spPr>
          <a:xfrm>
            <a:off x="1759710" y="4069921"/>
            <a:ext cx="8117962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Manage personal information in one place.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67C3221D-2001-8AA4-2E55-0E919EBABF57}"/>
              </a:ext>
            </a:extLst>
          </p:cNvPr>
          <p:cNvSpPr/>
          <p:nvPr/>
        </p:nvSpPr>
        <p:spPr>
          <a:xfrm>
            <a:off x="11639747" y="3247687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A99B44BA-F6F1-6EAA-D50E-1AC8A699022D}"/>
              </a:ext>
            </a:extLst>
          </p:cNvPr>
          <p:cNvSpPr txBox="1"/>
          <p:nvPr/>
        </p:nvSpPr>
        <p:spPr>
          <a:xfrm>
            <a:off x="23363998" y="12634982"/>
            <a:ext cx="458882" cy="4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BBB095-96C0-005D-F66E-C9F541D07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670" y="8464549"/>
            <a:ext cx="7772400" cy="440511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2" name="Google Shape;157;p25">
            <a:extLst>
              <a:ext uri="{FF2B5EF4-FFF2-40B4-BE49-F238E27FC236}">
                <a16:creationId xmlns:a16="http://schemas.microsoft.com/office/drawing/2014/main" id="{06B0EB75-100D-47A7-D34A-3FC1B3329091}"/>
              </a:ext>
            </a:extLst>
          </p:cNvPr>
          <p:cNvSpPr txBox="1"/>
          <p:nvPr/>
        </p:nvSpPr>
        <p:spPr>
          <a:xfrm>
            <a:off x="3551934" y="8050255"/>
            <a:ext cx="8117962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16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Current dashboard</a:t>
            </a:r>
          </a:p>
        </p:txBody>
      </p:sp>
    </p:spTree>
    <p:extLst>
      <p:ext uri="{BB962C8B-B14F-4D97-AF65-F5344CB8AC3E}">
        <p14:creationId xmlns:p14="http://schemas.microsoft.com/office/powerpoint/2010/main" val="22689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BBC1E-7BD3-FDAE-D0A8-B9F5D10EB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44" y="779437"/>
            <a:ext cx="12742727" cy="1083131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Placeholder Demo Text">
            <a:extLst>
              <a:ext uri="{FF2B5EF4-FFF2-40B4-BE49-F238E27FC236}">
                <a16:creationId xmlns:a16="http://schemas.microsoft.com/office/drawing/2014/main" id="{D722E175-A716-B930-B327-9623BE572EE1}"/>
              </a:ext>
            </a:extLst>
          </p:cNvPr>
          <p:cNvSpPr txBox="1"/>
          <p:nvPr/>
        </p:nvSpPr>
        <p:spPr>
          <a:xfrm>
            <a:off x="952887" y="1222352"/>
            <a:ext cx="811796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6600" dirty="0">
                <a:solidFill>
                  <a:schemeClr val="tx1"/>
                </a:solidFill>
              </a:rPr>
              <a:t>Your Information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3C73B360-245F-C879-C4D1-F0AD1BA41ED3}"/>
              </a:ext>
            </a:extLst>
          </p:cNvPr>
          <p:cNvGrpSpPr/>
          <p:nvPr/>
        </p:nvGrpSpPr>
        <p:grpSpPr>
          <a:xfrm>
            <a:off x="952886" y="779437"/>
            <a:ext cx="8292037" cy="337336"/>
            <a:chOff x="0" y="-55012"/>
            <a:chExt cx="3412497" cy="337335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B76F1741-85B1-26FA-F066-96097F0D0CAE}"/>
                </a:ext>
              </a:extLst>
            </p:cNvPr>
            <p:cNvSpPr/>
            <p:nvPr/>
          </p:nvSpPr>
          <p:spPr>
            <a:xfrm>
              <a:off x="0" y="-49086"/>
              <a:ext cx="1948800" cy="331409"/>
            </a:xfrm>
            <a:prstGeom prst="rect">
              <a:avLst/>
            </a:prstGeom>
            <a:solidFill>
              <a:srgbClr val="3984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solidFill>
                  <a:srgbClr val="3984B8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6" name="Subtitle Text">
              <a:extLst>
                <a:ext uri="{FF2B5EF4-FFF2-40B4-BE49-F238E27FC236}">
                  <a16:creationId xmlns:a16="http://schemas.microsoft.com/office/drawing/2014/main" id="{C2C3AF97-6133-490E-7AD7-2EDCBACC2176}"/>
                </a:ext>
              </a:extLst>
            </p:cNvPr>
            <p:cNvSpPr/>
            <p:nvPr/>
          </p:nvSpPr>
          <p:spPr>
            <a:xfrm>
              <a:off x="71171" y="-55012"/>
              <a:ext cx="3341326" cy="33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1400" cap="all" spc="1120">
                  <a:solidFill>
                    <a:srgbClr val="24242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Change of Address</a:t>
              </a:r>
            </a:p>
          </p:txBody>
        </p:sp>
      </p:grpSp>
      <p:sp>
        <p:nvSpPr>
          <p:cNvPr id="16" name="Google Shape;157;p25">
            <a:extLst>
              <a:ext uri="{FF2B5EF4-FFF2-40B4-BE49-F238E27FC236}">
                <a16:creationId xmlns:a16="http://schemas.microsoft.com/office/drawing/2014/main" id="{BC59B2A9-5E34-B0AD-3245-2CFA741C90C1}"/>
              </a:ext>
            </a:extLst>
          </p:cNvPr>
          <p:cNvSpPr txBox="1"/>
          <p:nvPr/>
        </p:nvSpPr>
        <p:spPr>
          <a:xfrm>
            <a:off x="952886" y="2446186"/>
            <a:ext cx="8556873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Users can view and manage their profile information.</a:t>
            </a:r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id="{5F1C309C-785D-FDB4-F76B-592922CAC996}"/>
              </a:ext>
            </a:extLst>
          </p:cNvPr>
          <p:cNvSpPr/>
          <p:nvPr/>
        </p:nvSpPr>
        <p:spPr>
          <a:xfrm>
            <a:off x="952886" y="3590747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8" name="Google Shape;157;p25">
            <a:extLst>
              <a:ext uri="{FF2B5EF4-FFF2-40B4-BE49-F238E27FC236}">
                <a16:creationId xmlns:a16="http://schemas.microsoft.com/office/drawing/2014/main" id="{CBBB15CD-D047-FC21-3DA4-BDA3DE638AF7}"/>
              </a:ext>
            </a:extLst>
          </p:cNvPr>
          <p:cNvSpPr txBox="1"/>
          <p:nvPr/>
        </p:nvSpPr>
        <p:spPr>
          <a:xfrm>
            <a:off x="1759710" y="3603335"/>
            <a:ext cx="7485213" cy="270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Users have one address associated with their </a:t>
            </a:r>
            <a:r>
              <a:rPr lang="en-US" sz="2800" b="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myRRB</a:t>
            </a: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 profile that’s used throughout </a:t>
            </a:r>
            <a:r>
              <a:rPr lang="en-US" sz="2800" b="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myRRB</a:t>
            </a: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. This address can be changed by clicking on the edit button.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67C3221D-2001-8AA4-2E55-0E919EBABF57}"/>
              </a:ext>
            </a:extLst>
          </p:cNvPr>
          <p:cNvSpPr/>
          <p:nvPr/>
        </p:nvSpPr>
        <p:spPr>
          <a:xfrm>
            <a:off x="19969942" y="5121491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9" name="Google Shape;157;p25">
            <a:extLst>
              <a:ext uri="{FF2B5EF4-FFF2-40B4-BE49-F238E27FC236}">
                <a16:creationId xmlns:a16="http://schemas.microsoft.com/office/drawing/2014/main" id="{677CC80B-9E25-1EC4-93CE-DF2742BBE935}"/>
              </a:ext>
            </a:extLst>
          </p:cNvPr>
          <p:cNvSpPr txBox="1"/>
          <p:nvPr/>
        </p:nvSpPr>
        <p:spPr>
          <a:xfrm>
            <a:off x="23363998" y="12634982"/>
            <a:ext cx="458882" cy="4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35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0D3593-657D-8DCD-7D98-DFD45692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43" y="779437"/>
            <a:ext cx="12393688" cy="1081005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Placeholder Demo Text">
            <a:extLst>
              <a:ext uri="{FF2B5EF4-FFF2-40B4-BE49-F238E27FC236}">
                <a16:creationId xmlns:a16="http://schemas.microsoft.com/office/drawing/2014/main" id="{D722E175-A716-B930-B327-9623BE572EE1}"/>
              </a:ext>
            </a:extLst>
          </p:cNvPr>
          <p:cNvSpPr txBox="1"/>
          <p:nvPr/>
        </p:nvSpPr>
        <p:spPr>
          <a:xfrm>
            <a:off x="952887" y="1222352"/>
            <a:ext cx="811796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6600" dirty="0">
                <a:solidFill>
                  <a:schemeClr val="tx1"/>
                </a:solidFill>
              </a:rPr>
              <a:t>Edit Address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3C73B360-245F-C879-C4D1-F0AD1BA41ED3}"/>
              </a:ext>
            </a:extLst>
          </p:cNvPr>
          <p:cNvGrpSpPr/>
          <p:nvPr/>
        </p:nvGrpSpPr>
        <p:grpSpPr>
          <a:xfrm>
            <a:off x="952886" y="779437"/>
            <a:ext cx="8292037" cy="337336"/>
            <a:chOff x="0" y="-55012"/>
            <a:chExt cx="3412497" cy="337335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B76F1741-85B1-26FA-F066-96097F0D0CAE}"/>
                </a:ext>
              </a:extLst>
            </p:cNvPr>
            <p:cNvSpPr/>
            <p:nvPr/>
          </p:nvSpPr>
          <p:spPr>
            <a:xfrm>
              <a:off x="0" y="-49086"/>
              <a:ext cx="1948800" cy="331409"/>
            </a:xfrm>
            <a:prstGeom prst="rect">
              <a:avLst/>
            </a:prstGeom>
            <a:solidFill>
              <a:srgbClr val="3984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solidFill>
                  <a:srgbClr val="3984B8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6" name="Subtitle Text">
              <a:extLst>
                <a:ext uri="{FF2B5EF4-FFF2-40B4-BE49-F238E27FC236}">
                  <a16:creationId xmlns:a16="http://schemas.microsoft.com/office/drawing/2014/main" id="{C2C3AF97-6133-490E-7AD7-2EDCBACC2176}"/>
                </a:ext>
              </a:extLst>
            </p:cNvPr>
            <p:cNvSpPr/>
            <p:nvPr/>
          </p:nvSpPr>
          <p:spPr>
            <a:xfrm>
              <a:off x="71171" y="-55012"/>
              <a:ext cx="3341326" cy="33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1400" cap="all" spc="1120">
                  <a:solidFill>
                    <a:srgbClr val="24242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Change of Address</a:t>
              </a:r>
            </a:p>
          </p:txBody>
        </p:sp>
      </p:grpSp>
      <p:sp>
        <p:nvSpPr>
          <p:cNvPr id="7" name="Circle">
            <a:extLst>
              <a:ext uri="{FF2B5EF4-FFF2-40B4-BE49-F238E27FC236}">
                <a16:creationId xmlns:a16="http://schemas.microsoft.com/office/drawing/2014/main" id="{5F1C309C-785D-FDB4-F76B-592922CAC996}"/>
              </a:ext>
            </a:extLst>
          </p:cNvPr>
          <p:cNvSpPr/>
          <p:nvPr/>
        </p:nvSpPr>
        <p:spPr>
          <a:xfrm>
            <a:off x="952886" y="2728405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8" name="Google Shape;157;p25">
            <a:extLst>
              <a:ext uri="{FF2B5EF4-FFF2-40B4-BE49-F238E27FC236}">
                <a16:creationId xmlns:a16="http://schemas.microsoft.com/office/drawing/2014/main" id="{CBBB15CD-D047-FC21-3DA4-BDA3DE638AF7}"/>
              </a:ext>
            </a:extLst>
          </p:cNvPr>
          <p:cNvSpPr txBox="1"/>
          <p:nvPr/>
        </p:nvSpPr>
        <p:spPr>
          <a:xfrm>
            <a:off x="1759710" y="2707743"/>
            <a:ext cx="8117962" cy="160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The user’s current </a:t>
            </a:r>
            <a:r>
              <a:rPr lang="en-US" sz="2800" b="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myRRB</a:t>
            </a: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 profile’s address is populated in the form fields.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67C3221D-2001-8AA4-2E55-0E919EBABF57}"/>
              </a:ext>
            </a:extLst>
          </p:cNvPr>
          <p:cNvSpPr/>
          <p:nvPr/>
        </p:nvSpPr>
        <p:spPr>
          <a:xfrm>
            <a:off x="13602785" y="4606028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B33630D6-C794-748F-6F54-D085D9830329}"/>
              </a:ext>
            </a:extLst>
          </p:cNvPr>
          <p:cNvSpPr txBox="1"/>
          <p:nvPr/>
        </p:nvSpPr>
        <p:spPr>
          <a:xfrm>
            <a:off x="23363998" y="12634982"/>
            <a:ext cx="458882" cy="4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552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487432-1444-B15B-C7DE-22BB25AAA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43" y="779718"/>
            <a:ext cx="12362514" cy="1078285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Placeholder Demo Text">
            <a:extLst>
              <a:ext uri="{FF2B5EF4-FFF2-40B4-BE49-F238E27FC236}">
                <a16:creationId xmlns:a16="http://schemas.microsoft.com/office/drawing/2014/main" id="{D722E175-A716-B930-B327-9623BE572EE1}"/>
              </a:ext>
            </a:extLst>
          </p:cNvPr>
          <p:cNvSpPr txBox="1"/>
          <p:nvPr/>
        </p:nvSpPr>
        <p:spPr>
          <a:xfrm>
            <a:off x="952887" y="1222352"/>
            <a:ext cx="811796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6600" dirty="0">
                <a:solidFill>
                  <a:schemeClr val="tx1"/>
                </a:solidFill>
              </a:rPr>
              <a:t>Edit Address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3C73B360-245F-C879-C4D1-F0AD1BA41ED3}"/>
              </a:ext>
            </a:extLst>
          </p:cNvPr>
          <p:cNvGrpSpPr/>
          <p:nvPr/>
        </p:nvGrpSpPr>
        <p:grpSpPr>
          <a:xfrm>
            <a:off x="952886" y="779437"/>
            <a:ext cx="8292037" cy="337336"/>
            <a:chOff x="0" y="-55012"/>
            <a:chExt cx="3412497" cy="337335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B76F1741-85B1-26FA-F066-96097F0D0CAE}"/>
                </a:ext>
              </a:extLst>
            </p:cNvPr>
            <p:cNvSpPr/>
            <p:nvPr/>
          </p:nvSpPr>
          <p:spPr>
            <a:xfrm>
              <a:off x="0" y="-49086"/>
              <a:ext cx="1948800" cy="331409"/>
            </a:xfrm>
            <a:prstGeom prst="rect">
              <a:avLst/>
            </a:prstGeom>
            <a:solidFill>
              <a:srgbClr val="3984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solidFill>
                  <a:srgbClr val="3984B8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6" name="Subtitle Text">
              <a:extLst>
                <a:ext uri="{FF2B5EF4-FFF2-40B4-BE49-F238E27FC236}">
                  <a16:creationId xmlns:a16="http://schemas.microsoft.com/office/drawing/2014/main" id="{C2C3AF97-6133-490E-7AD7-2EDCBACC2176}"/>
                </a:ext>
              </a:extLst>
            </p:cNvPr>
            <p:cNvSpPr/>
            <p:nvPr/>
          </p:nvSpPr>
          <p:spPr>
            <a:xfrm>
              <a:off x="71171" y="-55012"/>
              <a:ext cx="3341326" cy="33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1400" cap="all" spc="1120">
                  <a:solidFill>
                    <a:srgbClr val="24242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Change of Address</a:t>
              </a:r>
            </a:p>
          </p:txBody>
        </p:sp>
      </p:grpSp>
      <p:sp>
        <p:nvSpPr>
          <p:cNvPr id="7" name="Circle">
            <a:extLst>
              <a:ext uri="{FF2B5EF4-FFF2-40B4-BE49-F238E27FC236}">
                <a16:creationId xmlns:a16="http://schemas.microsoft.com/office/drawing/2014/main" id="{5F1C309C-785D-FDB4-F76B-592922CAC996}"/>
              </a:ext>
            </a:extLst>
          </p:cNvPr>
          <p:cNvSpPr/>
          <p:nvPr/>
        </p:nvSpPr>
        <p:spPr>
          <a:xfrm>
            <a:off x="952886" y="2740597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8" name="Google Shape;157;p25">
            <a:extLst>
              <a:ext uri="{FF2B5EF4-FFF2-40B4-BE49-F238E27FC236}">
                <a16:creationId xmlns:a16="http://schemas.microsoft.com/office/drawing/2014/main" id="{CBBB15CD-D047-FC21-3DA4-BDA3DE638AF7}"/>
              </a:ext>
            </a:extLst>
          </p:cNvPr>
          <p:cNvSpPr txBox="1"/>
          <p:nvPr/>
        </p:nvSpPr>
        <p:spPr>
          <a:xfrm>
            <a:off x="1759710" y="2703310"/>
            <a:ext cx="8117962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As a user types in their address, suggested addresses appear in a dropdown. These addresses are valid addresses.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67C3221D-2001-8AA4-2E55-0E919EBABF57}"/>
              </a:ext>
            </a:extLst>
          </p:cNvPr>
          <p:cNvSpPr/>
          <p:nvPr/>
        </p:nvSpPr>
        <p:spPr>
          <a:xfrm>
            <a:off x="13660343" y="5175476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BB4BE6CC-5A26-3DFB-BA77-0421C2827CC5}"/>
              </a:ext>
            </a:extLst>
          </p:cNvPr>
          <p:cNvSpPr/>
          <p:nvPr/>
        </p:nvSpPr>
        <p:spPr>
          <a:xfrm>
            <a:off x="952886" y="4895033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3" name="Google Shape;157;p25">
            <a:extLst>
              <a:ext uri="{FF2B5EF4-FFF2-40B4-BE49-F238E27FC236}">
                <a16:creationId xmlns:a16="http://schemas.microsoft.com/office/drawing/2014/main" id="{494A148B-074A-264B-A2DA-4F2C5907A11D}"/>
              </a:ext>
            </a:extLst>
          </p:cNvPr>
          <p:cNvSpPr txBox="1"/>
          <p:nvPr/>
        </p:nvSpPr>
        <p:spPr>
          <a:xfrm>
            <a:off x="1759710" y="4857746"/>
            <a:ext cx="8117962" cy="160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Once an address is selected, other fields are automatically populated.</a:t>
            </a:r>
          </a:p>
        </p:txBody>
      </p:sp>
      <p:sp>
        <p:nvSpPr>
          <p:cNvPr id="9" name="Google Shape;157;p25">
            <a:extLst>
              <a:ext uri="{FF2B5EF4-FFF2-40B4-BE49-F238E27FC236}">
                <a16:creationId xmlns:a16="http://schemas.microsoft.com/office/drawing/2014/main" id="{0BD938A9-824A-50FE-700B-A450EB05E35F}"/>
              </a:ext>
            </a:extLst>
          </p:cNvPr>
          <p:cNvSpPr txBox="1"/>
          <p:nvPr/>
        </p:nvSpPr>
        <p:spPr>
          <a:xfrm>
            <a:off x="23363998" y="12634982"/>
            <a:ext cx="458882" cy="4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C5CB8-7BEA-7775-4A10-A46D4A60C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97" t="62547" r="24309" b="3283"/>
          <a:stretch/>
        </p:blipFill>
        <p:spPr>
          <a:xfrm>
            <a:off x="16288498" y="8378751"/>
            <a:ext cx="6718131" cy="390350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4" name="Circle">
            <a:extLst>
              <a:ext uri="{FF2B5EF4-FFF2-40B4-BE49-F238E27FC236}">
                <a16:creationId xmlns:a16="http://schemas.microsoft.com/office/drawing/2014/main" id="{09F74534-5477-63A9-D494-E890B8ADCACA}"/>
              </a:ext>
            </a:extLst>
          </p:cNvPr>
          <p:cNvSpPr/>
          <p:nvPr/>
        </p:nvSpPr>
        <p:spPr>
          <a:xfrm>
            <a:off x="16012373" y="8098308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3332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EE1914-C723-9F70-7C4F-6E44CF3C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40" y="779437"/>
            <a:ext cx="12348777" cy="10770878"/>
          </a:xfrm>
          <a:prstGeom prst="rect">
            <a:avLst/>
          </a:prstGeom>
        </p:spPr>
      </p:pic>
      <p:sp>
        <p:nvSpPr>
          <p:cNvPr id="2" name="Placeholder Demo Text">
            <a:extLst>
              <a:ext uri="{FF2B5EF4-FFF2-40B4-BE49-F238E27FC236}">
                <a16:creationId xmlns:a16="http://schemas.microsoft.com/office/drawing/2014/main" id="{D722E175-A716-B930-B327-9623BE572EE1}"/>
              </a:ext>
            </a:extLst>
          </p:cNvPr>
          <p:cNvSpPr txBox="1"/>
          <p:nvPr/>
        </p:nvSpPr>
        <p:spPr>
          <a:xfrm>
            <a:off x="952887" y="1222352"/>
            <a:ext cx="811796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6600" dirty="0">
                <a:solidFill>
                  <a:schemeClr val="tx1"/>
                </a:solidFill>
              </a:rPr>
              <a:t>Edit Address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3C73B360-245F-C879-C4D1-F0AD1BA41ED3}"/>
              </a:ext>
            </a:extLst>
          </p:cNvPr>
          <p:cNvGrpSpPr/>
          <p:nvPr/>
        </p:nvGrpSpPr>
        <p:grpSpPr>
          <a:xfrm>
            <a:off x="952886" y="779437"/>
            <a:ext cx="8292037" cy="337336"/>
            <a:chOff x="0" y="-55012"/>
            <a:chExt cx="3412497" cy="337335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B76F1741-85B1-26FA-F066-96097F0D0CAE}"/>
                </a:ext>
              </a:extLst>
            </p:cNvPr>
            <p:cNvSpPr/>
            <p:nvPr/>
          </p:nvSpPr>
          <p:spPr>
            <a:xfrm>
              <a:off x="0" y="-49086"/>
              <a:ext cx="1948800" cy="331409"/>
            </a:xfrm>
            <a:prstGeom prst="rect">
              <a:avLst/>
            </a:prstGeom>
            <a:solidFill>
              <a:srgbClr val="3984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solidFill>
                  <a:srgbClr val="3984B8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6" name="Subtitle Text">
              <a:extLst>
                <a:ext uri="{FF2B5EF4-FFF2-40B4-BE49-F238E27FC236}">
                  <a16:creationId xmlns:a16="http://schemas.microsoft.com/office/drawing/2014/main" id="{C2C3AF97-6133-490E-7AD7-2EDCBACC2176}"/>
                </a:ext>
              </a:extLst>
            </p:cNvPr>
            <p:cNvSpPr/>
            <p:nvPr/>
          </p:nvSpPr>
          <p:spPr>
            <a:xfrm>
              <a:off x="71171" y="-55012"/>
              <a:ext cx="3341326" cy="33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1400" cap="all" spc="1120">
                  <a:solidFill>
                    <a:srgbClr val="24242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Change of Address</a:t>
              </a:r>
            </a:p>
          </p:txBody>
        </p:sp>
      </p:grpSp>
      <p:sp>
        <p:nvSpPr>
          <p:cNvPr id="7" name="Circle">
            <a:extLst>
              <a:ext uri="{FF2B5EF4-FFF2-40B4-BE49-F238E27FC236}">
                <a16:creationId xmlns:a16="http://schemas.microsoft.com/office/drawing/2014/main" id="{5F1C309C-785D-FDB4-F76B-592922CAC996}"/>
              </a:ext>
            </a:extLst>
          </p:cNvPr>
          <p:cNvSpPr/>
          <p:nvPr/>
        </p:nvSpPr>
        <p:spPr>
          <a:xfrm>
            <a:off x="952886" y="2752789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8" name="Google Shape;157;p25">
            <a:extLst>
              <a:ext uri="{FF2B5EF4-FFF2-40B4-BE49-F238E27FC236}">
                <a16:creationId xmlns:a16="http://schemas.microsoft.com/office/drawing/2014/main" id="{CBBB15CD-D047-FC21-3DA4-BDA3DE638AF7}"/>
              </a:ext>
            </a:extLst>
          </p:cNvPr>
          <p:cNvSpPr txBox="1"/>
          <p:nvPr/>
        </p:nvSpPr>
        <p:spPr>
          <a:xfrm>
            <a:off x="1759710" y="2715502"/>
            <a:ext cx="8117962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Users can optionally add an apartment number.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67C3221D-2001-8AA4-2E55-0E919EBABF57}"/>
              </a:ext>
            </a:extLst>
          </p:cNvPr>
          <p:cNvSpPr/>
          <p:nvPr/>
        </p:nvSpPr>
        <p:spPr>
          <a:xfrm>
            <a:off x="13581844" y="5770207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9" name="Google Shape;157;p25">
            <a:extLst>
              <a:ext uri="{FF2B5EF4-FFF2-40B4-BE49-F238E27FC236}">
                <a16:creationId xmlns:a16="http://schemas.microsoft.com/office/drawing/2014/main" id="{662C582A-1ECB-2A79-0A0F-E5C8ABFC901C}"/>
              </a:ext>
            </a:extLst>
          </p:cNvPr>
          <p:cNvSpPr txBox="1"/>
          <p:nvPr/>
        </p:nvSpPr>
        <p:spPr>
          <a:xfrm>
            <a:off x="23363998" y="12634982"/>
            <a:ext cx="458882" cy="4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92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32D7A-A131-D38D-B242-D30B06CDA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2CEBA9-544B-D907-65A1-9239990D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9035" y="843568"/>
            <a:ext cx="11085377" cy="1076718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Placeholder Demo Text">
            <a:extLst>
              <a:ext uri="{FF2B5EF4-FFF2-40B4-BE49-F238E27FC236}">
                <a16:creationId xmlns:a16="http://schemas.microsoft.com/office/drawing/2014/main" id="{82357F79-9ACD-FB5A-1F42-0D62A4878F8E}"/>
              </a:ext>
            </a:extLst>
          </p:cNvPr>
          <p:cNvSpPr txBox="1"/>
          <p:nvPr/>
        </p:nvSpPr>
        <p:spPr>
          <a:xfrm>
            <a:off x="952886" y="1222352"/>
            <a:ext cx="1010525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6600" dirty="0">
                <a:solidFill>
                  <a:schemeClr val="tx1"/>
                </a:solidFill>
              </a:rPr>
              <a:t>International Addresses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4EBCA54B-C66B-8611-EB89-BA11162C1985}"/>
              </a:ext>
            </a:extLst>
          </p:cNvPr>
          <p:cNvGrpSpPr/>
          <p:nvPr/>
        </p:nvGrpSpPr>
        <p:grpSpPr>
          <a:xfrm>
            <a:off x="952886" y="779437"/>
            <a:ext cx="8292037" cy="337336"/>
            <a:chOff x="0" y="-55012"/>
            <a:chExt cx="3412497" cy="337335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B550A08D-5B74-1BC0-A619-D7DE94FA83F3}"/>
                </a:ext>
              </a:extLst>
            </p:cNvPr>
            <p:cNvSpPr/>
            <p:nvPr/>
          </p:nvSpPr>
          <p:spPr>
            <a:xfrm>
              <a:off x="0" y="-49086"/>
              <a:ext cx="1948800" cy="331409"/>
            </a:xfrm>
            <a:prstGeom prst="rect">
              <a:avLst/>
            </a:prstGeom>
            <a:solidFill>
              <a:srgbClr val="3984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solidFill>
                  <a:srgbClr val="3984B8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6" name="Subtitle Text">
              <a:extLst>
                <a:ext uri="{FF2B5EF4-FFF2-40B4-BE49-F238E27FC236}">
                  <a16:creationId xmlns:a16="http://schemas.microsoft.com/office/drawing/2014/main" id="{12DB4798-703A-FFB7-5025-05A86DA50AD9}"/>
                </a:ext>
              </a:extLst>
            </p:cNvPr>
            <p:cNvSpPr/>
            <p:nvPr/>
          </p:nvSpPr>
          <p:spPr>
            <a:xfrm>
              <a:off x="71171" y="-55012"/>
              <a:ext cx="3341326" cy="33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1400" cap="all" spc="1120">
                  <a:solidFill>
                    <a:srgbClr val="24242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Change of Address</a:t>
              </a:r>
            </a:p>
          </p:txBody>
        </p:sp>
      </p:grpSp>
      <p:sp>
        <p:nvSpPr>
          <p:cNvPr id="16" name="Google Shape;157;p25">
            <a:extLst>
              <a:ext uri="{FF2B5EF4-FFF2-40B4-BE49-F238E27FC236}">
                <a16:creationId xmlns:a16="http://schemas.microsoft.com/office/drawing/2014/main" id="{16349375-D2F3-15B8-98D1-94FDD3A3FAE8}"/>
              </a:ext>
            </a:extLst>
          </p:cNvPr>
          <p:cNvSpPr txBox="1"/>
          <p:nvPr/>
        </p:nvSpPr>
        <p:spPr>
          <a:xfrm>
            <a:off x="952886" y="2446186"/>
            <a:ext cx="9983338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A generic address form is used for all international addresses.</a:t>
            </a:r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id="{2EB36694-E662-19BF-3654-FB318DEE8D2C}"/>
              </a:ext>
            </a:extLst>
          </p:cNvPr>
          <p:cNvSpPr/>
          <p:nvPr/>
        </p:nvSpPr>
        <p:spPr>
          <a:xfrm>
            <a:off x="952886" y="3603335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8" name="Google Shape;157;p25">
            <a:extLst>
              <a:ext uri="{FF2B5EF4-FFF2-40B4-BE49-F238E27FC236}">
                <a16:creationId xmlns:a16="http://schemas.microsoft.com/office/drawing/2014/main" id="{ABD9FDD8-8D51-7CA9-177B-30197816ED73}"/>
              </a:ext>
            </a:extLst>
          </p:cNvPr>
          <p:cNvSpPr txBox="1"/>
          <p:nvPr/>
        </p:nvSpPr>
        <p:spPr>
          <a:xfrm>
            <a:off x="1759710" y="3615923"/>
            <a:ext cx="7485213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Generic labels are used for form elements.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D2702B56-8E2B-898C-E5D3-ABCA8F1451AB}"/>
              </a:ext>
            </a:extLst>
          </p:cNvPr>
          <p:cNvSpPr/>
          <p:nvPr/>
        </p:nvSpPr>
        <p:spPr>
          <a:xfrm>
            <a:off x="14264086" y="3883778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9" name="Google Shape;157;p25">
            <a:extLst>
              <a:ext uri="{FF2B5EF4-FFF2-40B4-BE49-F238E27FC236}">
                <a16:creationId xmlns:a16="http://schemas.microsoft.com/office/drawing/2014/main" id="{26C1E747-4D4E-61C1-B295-92C8C317B088}"/>
              </a:ext>
            </a:extLst>
          </p:cNvPr>
          <p:cNvSpPr txBox="1"/>
          <p:nvPr/>
        </p:nvSpPr>
        <p:spPr>
          <a:xfrm>
            <a:off x="23363998" y="12634982"/>
            <a:ext cx="458882" cy="4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7</a:t>
            </a:r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B5F5CBF6-A777-3CD6-B1E1-0201A4BAF73E}"/>
              </a:ext>
            </a:extLst>
          </p:cNvPr>
          <p:cNvSpPr/>
          <p:nvPr/>
        </p:nvSpPr>
        <p:spPr>
          <a:xfrm>
            <a:off x="19945558" y="7321922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3" name="Circle">
            <a:extLst>
              <a:ext uri="{FF2B5EF4-FFF2-40B4-BE49-F238E27FC236}">
                <a16:creationId xmlns:a16="http://schemas.microsoft.com/office/drawing/2014/main" id="{B64B23E8-F7C2-C9C5-1182-130AEE89C6DD}"/>
              </a:ext>
            </a:extLst>
          </p:cNvPr>
          <p:cNvSpPr/>
          <p:nvPr/>
        </p:nvSpPr>
        <p:spPr>
          <a:xfrm>
            <a:off x="952886" y="5017607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4" name="Google Shape;157;p25">
            <a:extLst>
              <a:ext uri="{FF2B5EF4-FFF2-40B4-BE49-F238E27FC236}">
                <a16:creationId xmlns:a16="http://schemas.microsoft.com/office/drawing/2014/main" id="{639BAF7B-D274-6859-D07A-48F60353D04F}"/>
              </a:ext>
            </a:extLst>
          </p:cNvPr>
          <p:cNvSpPr txBox="1"/>
          <p:nvPr/>
        </p:nvSpPr>
        <p:spPr>
          <a:xfrm>
            <a:off x="1759710" y="5030195"/>
            <a:ext cx="7485213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All form elements are full-width, helping users avoid confusion with their country’s specific address block formatting.</a:t>
            </a:r>
          </a:p>
        </p:txBody>
      </p:sp>
      <p:sp>
        <p:nvSpPr>
          <p:cNvPr id="15" name="Circle">
            <a:extLst>
              <a:ext uri="{FF2B5EF4-FFF2-40B4-BE49-F238E27FC236}">
                <a16:creationId xmlns:a16="http://schemas.microsoft.com/office/drawing/2014/main" id="{290D0089-2C2F-948C-F63F-5CD2FB1F44C0}"/>
              </a:ext>
            </a:extLst>
          </p:cNvPr>
          <p:cNvSpPr/>
          <p:nvPr/>
        </p:nvSpPr>
        <p:spPr>
          <a:xfrm>
            <a:off x="20561830" y="7321921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7" name="Circle">
            <a:extLst>
              <a:ext uri="{FF2B5EF4-FFF2-40B4-BE49-F238E27FC236}">
                <a16:creationId xmlns:a16="http://schemas.microsoft.com/office/drawing/2014/main" id="{2398F997-2739-0737-6A1D-303CBAE1988A}"/>
              </a:ext>
            </a:extLst>
          </p:cNvPr>
          <p:cNvSpPr/>
          <p:nvPr/>
        </p:nvSpPr>
        <p:spPr>
          <a:xfrm>
            <a:off x="952886" y="7175591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8" name="Google Shape;157;p25">
            <a:extLst>
              <a:ext uri="{FF2B5EF4-FFF2-40B4-BE49-F238E27FC236}">
                <a16:creationId xmlns:a16="http://schemas.microsoft.com/office/drawing/2014/main" id="{59264F16-D910-BF14-5F8D-F68DDD4DE910}"/>
              </a:ext>
            </a:extLst>
          </p:cNvPr>
          <p:cNvSpPr txBox="1"/>
          <p:nvPr/>
        </p:nvSpPr>
        <p:spPr>
          <a:xfrm>
            <a:off x="1759710" y="7188179"/>
            <a:ext cx="7485213" cy="160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The State/Province/Region becomes a text field instead of a dropdown.</a:t>
            </a:r>
          </a:p>
        </p:txBody>
      </p:sp>
      <p:sp>
        <p:nvSpPr>
          <p:cNvPr id="19" name="Circle">
            <a:extLst>
              <a:ext uri="{FF2B5EF4-FFF2-40B4-BE49-F238E27FC236}">
                <a16:creationId xmlns:a16="http://schemas.microsoft.com/office/drawing/2014/main" id="{33721FF7-DA4D-51B9-C416-73F2B1C617E5}"/>
              </a:ext>
            </a:extLst>
          </p:cNvPr>
          <p:cNvSpPr/>
          <p:nvPr/>
        </p:nvSpPr>
        <p:spPr>
          <a:xfrm>
            <a:off x="952886" y="8795202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20" name="Google Shape;157;p25">
            <a:extLst>
              <a:ext uri="{FF2B5EF4-FFF2-40B4-BE49-F238E27FC236}">
                <a16:creationId xmlns:a16="http://schemas.microsoft.com/office/drawing/2014/main" id="{8E6A1D93-EC21-A5B1-6134-758EE0562C03}"/>
              </a:ext>
            </a:extLst>
          </p:cNvPr>
          <p:cNvSpPr txBox="1"/>
          <p:nvPr/>
        </p:nvSpPr>
        <p:spPr>
          <a:xfrm>
            <a:off x="1759710" y="8807790"/>
            <a:ext cx="7485213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The postal code becomes a standard text field that allows letters and numbers to account for differences between countries.</a:t>
            </a:r>
          </a:p>
        </p:txBody>
      </p:sp>
      <p:sp>
        <p:nvSpPr>
          <p:cNvPr id="21" name="Circle">
            <a:extLst>
              <a:ext uri="{FF2B5EF4-FFF2-40B4-BE49-F238E27FC236}">
                <a16:creationId xmlns:a16="http://schemas.microsoft.com/office/drawing/2014/main" id="{19F8FB37-745D-E418-E317-556C45F09430}"/>
              </a:ext>
            </a:extLst>
          </p:cNvPr>
          <p:cNvSpPr/>
          <p:nvPr/>
        </p:nvSpPr>
        <p:spPr>
          <a:xfrm>
            <a:off x="19940038" y="8467969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22" name="Circle">
            <a:extLst>
              <a:ext uri="{FF2B5EF4-FFF2-40B4-BE49-F238E27FC236}">
                <a16:creationId xmlns:a16="http://schemas.microsoft.com/office/drawing/2014/main" id="{2A5AC15A-C632-1B8D-7D75-97D36BA959B7}"/>
              </a:ext>
            </a:extLst>
          </p:cNvPr>
          <p:cNvSpPr/>
          <p:nvPr/>
        </p:nvSpPr>
        <p:spPr>
          <a:xfrm>
            <a:off x="952886" y="10916610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  <p:sp>
        <p:nvSpPr>
          <p:cNvPr id="23" name="Google Shape;157;p25">
            <a:extLst>
              <a:ext uri="{FF2B5EF4-FFF2-40B4-BE49-F238E27FC236}">
                <a16:creationId xmlns:a16="http://schemas.microsoft.com/office/drawing/2014/main" id="{AB0A04E6-9E56-83D0-44A0-9141D3EF27FA}"/>
              </a:ext>
            </a:extLst>
          </p:cNvPr>
          <p:cNvSpPr txBox="1"/>
          <p:nvPr/>
        </p:nvSpPr>
        <p:spPr>
          <a:xfrm>
            <a:off x="1759710" y="10929198"/>
            <a:ext cx="7485213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When changing country, all previously input values are applied to the generic form elements if possible.</a:t>
            </a:r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739E971D-40D0-FAC2-4763-9E378FB16BE5}"/>
              </a:ext>
            </a:extLst>
          </p:cNvPr>
          <p:cNvSpPr/>
          <p:nvPr/>
        </p:nvSpPr>
        <p:spPr>
          <a:xfrm>
            <a:off x="14417062" y="9674977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526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D3BB38-0510-99DB-0133-F04431FE9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745" y="779436"/>
            <a:ext cx="12351468" cy="10773225"/>
          </a:xfrm>
          <a:prstGeom prst="rect">
            <a:avLst/>
          </a:prstGeom>
        </p:spPr>
      </p:pic>
      <p:sp>
        <p:nvSpPr>
          <p:cNvPr id="2" name="Placeholder Demo Text">
            <a:extLst>
              <a:ext uri="{FF2B5EF4-FFF2-40B4-BE49-F238E27FC236}">
                <a16:creationId xmlns:a16="http://schemas.microsoft.com/office/drawing/2014/main" id="{D722E175-A716-B930-B327-9623BE572EE1}"/>
              </a:ext>
            </a:extLst>
          </p:cNvPr>
          <p:cNvSpPr txBox="1"/>
          <p:nvPr/>
        </p:nvSpPr>
        <p:spPr>
          <a:xfrm>
            <a:off x="952887" y="1222352"/>
            <a:ext cx="811796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6600" dirty="0">
                <a:solidFill>
                  <a:schemeClr val="tx1"/>
                </a:solidFill>
              </a:rPr>
              <a:t>Validating Address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3C73B360-245F-C879-C4D1-F0AD1BA41ED3}"/>
              </a:ext>
            </a:extLst>
          </p:cNvPr>
          <p:cNvGrpSpPr/>
          <p:nvPr/>
        </p:nvGrpSpPr>
        <p:grpSpPr>
          <a:xfrm>
            <a:off x="952886" y="779437"/>
            <a:ext cx="8292037" cy="337336"/>
            <a:chOff x="0" y="-55012"/>
            <a:chExt cx="3412497" cy="337335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B76F1741-85B1-26FA-F066-96097F0D0CAE}"/>
                </a:ext>
              </a:extLst>
            </p:cNvPr>
            <p:cNvSpPr/>
            <p:nvPr/>
          </p:nvSpPr>
          <p:spPr>
            <a:xfrm>
              <a:off x="0" y="-49086"/>
              <a:ext cx="1948800" cy="331409"/>
            </a:xfrm>
            <a:prstGeom prst="rect">
              <a:avLst/>
            </a:prstGeom>
            <a:solidFill>
              <a:srgbClr val="3984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solidFill>
                  <a:srgbClr val="3984B8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6" name="Subtitle Text">
              <a:extLst>
                <a:ext uri="{FF2B5EF4-FFF2-40B4-BE49-F238E27FC236}">
                  <a16:creationId xmlns:a16="http://schemas.microsoft.com/office/drawing/2014/main" id="{C2C3AF97-6133-490E-7AD7-2EDCBACC2176}"/>
                </a:ext>
              </a:extLst>
            </p:cNvPr>
            <p:cNvSpPr/>
            <p:nvPr/>
          </p:nvSpPr>
          <p:spPr>
            <a:xfrm>
              <a:off x="71171" y="-55012"/>
              <a:ext cx="3341326" cy="33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1400" cap="all" spc="1120">
                  <a:solidFill>
                    <a:srgbClr val="24242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Change of Address</a:t>
              </a:r>
            </a:p>
          </p:txBody>
        </p:sp>
      </p:grpSp>
      <p:sp>
        <p:nvSpPr>
          <p:cNvPr id="16" name="Google Shape;157;p25">
            <a:extLst>
              <a:ext uri="{FF2B5EF4-FFF2-40B4-BE49-F238E27FC236}">
                <a16:creationId xmlns:a16="http://schemas.microsoft.com/office/drawing/2014/main" id="{BC59B2A9-5E34-B0AD-3245-2CFA741C90C1}"/>
              </a:ext>
            </a:extLst>
          </p:cNvPr>
          <p:cNvSpPr txBox="1"/>
          <p:nvPr/>
        </p:nvSpPr>
        <p:spPr>
          <a:xfrm>
            <a:off x="952886" y="2446186"/>
            <a:ext cx="8556873" cy="160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After clicking on the save button, the user’s entered address is validated.</a:t>
            </a:r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id="{5F1C309C-785D-FDB4-F76B-592922CAC996}"/>
              </a:ext>
            </a:extLst>
          </p:cNvPr>
          <p:cNvSpPr/>
          <p:nvPr/>
        </p:nvSpPr>
        <p:spPr>
          <a:xfrm>
            <a:off x="952886" y="4057333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8" name="Google Shape;157;p25">
            <a:extLst>
              <a:ext uri="{FF2B5EF4-FFF2-40B4-BE49-F238E27FC236}">
                <a16:creationId xmlns:a16="http://schemas.microsoft.com/office/drawing/2014/main" id="{CBBB15CD-D047-FC21-3DA4-BDA3DE638AF7}"/>
              </a:ext>
            </a:extLst>
          </p:cNvPr>
          <p:cNvSpPr txBox="1"/>
          <p:nvPr/>
        </p:nvSpPr>
        <p:spPr>
          <a:xfrm>
            <a:off x="1759710" y="4020046"/>
            <a:ext cx="8117962" cy="380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If an entered address isn’t valid, but a similar matching address is found, a modal appears asking the user if they want to use this address, instead. The suggested address is selected by default and the primary CTA reads “Use Suggested Address”.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67C3221D-2001-8AA4-2E55-0E919EBABF57}"/>
              </a:ext>
            </a:extLst>
          </p:cNvPr>
          <p:cNvSpPr/>
          <p:nvPr/>
        </p:nvSpPr>
        <p:spPr>
          <a:xfrm>
            <a:off x="14314703" y="5544766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1" name="Circle">
            <a:extLst>
              <a:ext uri="{FF2B5EF4-FFF2-40B4-BE49-F238E27FC236}">
                <a16:creationId xmlns:a16="http://schemas.microsoft.com/office/drawing/2014/main" id="{69F1A2AE-4353-02E8-2D0C-44344971B8F3}"/>
              </a:ext>
            </a:extLst>
          </p:cNvPr>
          <p:cNvSpPr/>
          <p:nvPr/>
        </p:nvSpPr>
        <p:spPr>
          <a:xfrm>
            <a:off x="952886" y="10014892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2" name="Google Shape;157;p25">
            <a:extLst>
              <a:ext uri="{FF2B5EF4-FFF2-40B4-BE49-F238E27FC236}">
                <a16:creationId xmlns:a16="http://schemas.microsoft.com/office/drawing/2014/main" id="{FA548DAE-02F8-31C5-B0A3-CE9A04D648F9}"/>
              </a:ext>
            </a:extLst>
          </p:cNvPr>
          <p:cNvSpPr txBox="1"/>
          <p:nvPr/>
        </p:nvSpPr>
        <p:spPr>
          <a:xfrm>
            <a:off x="1759710" y="9977605"/>
            <a:ext cx="8117962" cy="160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Users can go back to the previous form to make further edits before saving. </a:t>
            </a:r>
          </a:p>
        </p:txBody>
      </p:sp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28E91C00-DC2C-0FC2-0AFA-6FDCD695E086}"/>
              </a:ext>
            </a:extLst>
          </p:cNvPr>
          <p:cNvSpPr txBox="1"/>
          <p:nvPr/>
        </p:nvSpPr>
        <p:spPr>
          <a:xfrm>
            <a:off x="23363998" y="12634982"/>
            <a:ext cx="458882" cy="4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EABFE3-3E99-D0E1-B1D8-BA8505AC3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4" t="55036" r="25659" b="10165"/>
          <a:stretch/>
        </p:blipFill>
        <p:spPr>
          <a:xfrm>
            <a:off x="18306698" y="8666176"/>
            <a:ext cx="5712588" cy="3565761"/>
          </a:xfrm>
          <a:prstGeom prst="rect">
            <a:avLst/>
          </a:prstGeom>
        </p:spPr>
      </p:pic>
      <p:sp>
        <p:nvSpPr>
          <p:cNvPr id="13" name="Circle">
            <a:extLst>
              <a:ext uri="{FF2B5EF4-FFF2-40B4-BE49-F238E27FC236}">
                <a16:creationId xmlns:a16="http://schemas.microsoft.com/office/drawing/2014/main" id="{ADBF8088-1B0D-512C-D9CB-8D7734D91B58}"/>
              </a:ext>
            </a:extLst>
          </p:cNvPr>
          <p:cNvSpPr/>
          <p:nvPr/>
        </p:nvSpPr>
        <p:spPr>
          <a:xfrm>
            <a:off x="18420715" y="8385732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456BFFC9-C9AD-A3BA-F3AF-DC6625D40861}"/>
              </a:ext>
            </a:extLst>
          </p:cNvPr>
          <p:cNvSpPr/>
          <p:nvPr/>
        </p:nvSpPr>
        <p:spPr>
          <a:xfrm>
            <a:off x="952886" y="7860456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9" name="Google Shape;157;p25">
            <a:extLst>
              <a:ext uri="{FF2B5EF4-FFF2-40B4-BE49-F238E27FC236}">
                <a16:creationId xmlns:a16="http://schemas.microsoft.com/office/drawing/2014/main" id="{490C7665-AEA9-9472-31A3-3FC29F3A83D9}"/>
              </a:ext>
            </a:extLst>
          </p:cNvPr>
          <p:cNvSpPr txBox="1"/>
          <p:nvPr/>
        </p:nvSpPr>
        <p:spPr>
          <a:xfrm>
            <a:off x="1759710" y="7823169"/>
            <a:ext cx="8117962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Note: if the user selects to use the address they’ve entered, instead, the primary CTA button reads “Use Address You Entered”.</a:t>
            </a:r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FA6DEE3F-361C-9A1C-6443-C19405202CF9}"/>
              </a:ext>
            </a:extLst>
          </p:cNvPr>
          <p:cNvSpPr/>
          <p:nvPr/>
        </p:nvSpPr>
        <p:spPr>
          <a:xfrm>
            <a:off x="14380571" y="9917356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5446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F05F3-921C-F51C-F57E-B61D893D4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A98568-354D-0E26-980B-90B15F39C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745" y="779435"/>
            <a:ext cx="12351468" cy="10773225"/>
          </a:xfrm>
          <a:prstGeom prst="rect">
            <a:avLst/>
          </a:prstGeom>
        </p:spPr>
      </p:pic>
      <p:sp>
        <p:nvSpPr>
          <p:cNvPr id="2" name="Placeholder Demo Text">
            <a:extLst>
              <a:ext uri="{FF2B5EF4-FFF2-40B4-BE49-F238E27FC236}">
                <a16:creationId xmlns:a16="http://schemas.microsoft.com/office/drawing/2014/main" id="{732CCCA6-C6EB-ECEB-4488-6AFBFF665219}"/>
              </a:ext>
            </a:extLst>
          </p:cNvPr>
          <p:cNvSpPr txBox="1"/>
          <p:nvPr/>
        </p:nvSpPr>
        <p:spPr>
          <a:xfrm>
            <a:off x="952887" y="1222352"/>
            <a:ext cx="811796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6600" dirty="0">
                <a:solidFill>
                  <a:schemeClr val="tx1"/>
                </a:solidFill>
              </a:rPr>
              <a:t>Validating Address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2BACE292-8A9B-D95A-04C5-391C1E2248C7}"/>
              </a:ext>
            </a:extLst>
          </p:cNvPr>
          <p:cNvGrpSpPr/>
          <p:nvPr/>
        </p:nvGrpSpPr>
        <p:grpSpPr>
          <a:xfrm>
            <a:off x="952886" y="779437"/>
            <a:ext cx="8292037" cy="337336"/>
            <a:chOff x="0" y="-55012"/>
            <a:chExt cx="3412497" cy="337335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24B53BE2-59FC-6C9A-4CC1-0C31EFB578AA}"/>
                </a:ext>
              </a:extLst>
            </p:cNvPr>
            <p:cNvSpPr/>
            <p:nvPr/>
          </p:nvSpPr>
          <p:spPr>
            <a:xfrm>
              <a:off x="0" y="-49086"/>
              <a:ext cx="1948800" cy="331409"/>
            </a:xfrm>
            <a:prstGeom prst="rect">
              <a:avLst/>
            </a:prstGeom>
            <a:solidFill>
              <a:srgbClr val="3984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solidFill>
                  <a:srgbClr val="3984B8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6" name="Subtitle Text">
              <a:extLst>
                <a:ext uri="{FF2B5EF4-FFF2-40B4-BE49-F238E27FC236}">
                  <a16:creationId xmlns:a16="http://schemas.microsoft.com/office/drawing/2014/main" id="{952C585C-410D-79CD-8FCB-29D23A628C68}"/>
                </a:ext>
              </a:extLst>
            </p:cNvPr>
            <p:cNvSpPr/>
            <p:nvPr/>
          </p:nvSpPr>
          <p:spPr>
            <a:xfrm>
              <a:off x="71171" y="-55012"/>
              <a:ext cx="3341326" cy="33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1400" cap="all" spc="1120">
                  <a:solidFill>
                    <a:srgbClr val="24242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Change of Address</a:t>
              </a:r>
            </a:p>
          </p:txBody>
        </p:sp>
      </p:grpSp>
      <p:sp>
        <p:nvSpPr>
          <p:cNvPr id="16" name="Google Shape;157;p25">
            <a:extLst>
              <a:ext uri="{FF2B5EF4-FFF2-40B4-BE49-F238E27FC236}">
                <a16:creationId xmlns:a16="http://schemas.microsoft.com/office/drawing/2014/main" id="{720DF6C6-2CA3-BFEF-6E89-F03F37AD744B}"/>
              </a:ext>
            </a:extLst>
          </p:cNvPr>
          <p:cNvSpPr txBox="1"/>
          <p:nvPr/>
        </p:nvSpPr>
        <p:spPr>
          <a:xfrm>
            <a:off x="952886" y="2446186"/>
            <a:ext cx="8556873" cy="160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After clicking on the save button, the user’s entered address is validated.</a:t>
            </a:r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id="{554773F5-8C16-720B-F3BE-755BE7811B36}"/>
              </a:ext>
            </a:extLst>
          </p:cNvPr>
          <p:cNvSpPr/>
          <p:nvPr/>
        </p:nvSpPr>
        <p:spPr>
          <a:xfrm>
            <a:off x="952886" y="4057333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8" name="Google Shape;157;p25">
            <a:extLst>
              <a:ext uri="{FF2B5EF4-FFF2-40B4-BE49-F238E27FC236}">
                <a16:creationId xmlns:a16="http://schemas.microsoft.com/office/drawing/2014/main" id="{92BC9BB6-EFE9-2260-3CDA-63C737410667}"/>
              </a:ext>
            </a:extLst>
          </p:cNvPr>
          <p:cNvSpPr txBox="1"/>
          <p:nvPr/>
        </p:nvSpPr>
        <p:spPr>
          <a:xfrm>
            <a:off x="1759710" y="4020046"/>
            <a:ext cx="8117962" cy="325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ts val="4300"/>
              </a:lnSpc>
              <a:spcBef>
                <a:spcPts val="0"/>
              </a:spcBef>
              <a:spcAft>
                <a:spcPts val="3600"/>
              </a:spcAft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If an entered address isn’t valid and there isn’t a similar matching address, a modal appears to confirm if the user wants to continue to use the address they’ve entered or if they want to go back and make further edits.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5D4B1948-D695-6B6A-529C-4B4B676997AE}"/>
              </a:ext>
            </a:extLst>
          </p:cNvPr>
          <p:cNvSpPr/>
          <p:nvPr/>
        </p:nvSpPr>
        <p:spPr>
          <a:xfrm>
            <a:off x="14339087" y="5179006"/>
            <a:ext cx="552253" cy="560887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6E49818-D51D-F5D5-0222-28A1C665E7C2}"/>
              </a:ext>
            </a:extLst>
          </p:cNvPr>
          <p:cNvSpPr txBox="1"/>
          <p:nvPr/>
        </p:nvSpPr>
        <p:spPr>
          <a:xfrm>
            <a:off x="23363998" y="12634982"/>
            <a:ext cx="458882" cy="4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1F67"/>
              </a:buClr>
              <a:buSzPts val="1100"/>
              <a:buFont typeface="IBM Plex Sans"/>
              <a:buNone/>
            </a:pPr>
            <a:r>
              <a:rPr lang="en-US" sz="28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IBM Plex San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066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Trend 2021 by Hislide - yellow and grey">
      <a:dk1>
        <a:srgbClr val="232422"/>
      </a:dk1>
      <a:lt1>
        <a:srgbClr val="FFFFFF"/>
      </a:lt1>
      <a:dk2>
        <a:srgbClr val="7E8089"/>
      </a:dk2>
      <a:lt2>
        <a:srgbClr val="EFF0EF"/>
      </a:lt2>
      <a:accent1>
        <a:srgbClr val="F2DC4B"/>
      </a:accent1>
      <a:accent2>
        <a:srgbClr val="F2DC4B"/>
      </a:accent2>
      <a:accent3>
        <a:srgbClr val="F2DC4B"/>
      </a:accent3>
      <a:accent4>
        <a:srgbClr val="F6E787"/>
      </a:accent4>
      <a:accent5>
        <a:srgbClr val="93969C"/>
      </a:accent5>
      <a:accent6>
        <a:srgbClr val="B3B6BA"/>
      </a:accent6>
      <a:hlink>
        <a:srgbClr val="7E8089"/>
      </a:hlink>
      <a:folHlink>
        <a:srgbClr val="93969C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DD6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DD6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C6D8F1B4AED4DA41AC00ED09BC557" ma:contentTypeVersion="19" ma:contentTypeDescription="Create a new document." ma:contentTypeScope="" ma:versionID="1ce29ea4c1559c823da9af543de5437f">
  <xsd:schema xmlns:xsd="http://www.w3.org/2001/XMLSchema" xmlns:xs="http://www.w3.org/2001/XMLSchema" xmlns:p="http://schemas.microsoft.com/office/2006/metadata/properties" xmlns:ns1="http://schemas.microsoft.com/sharepoint/v3" xmlns:ns2="befe1e0b-7fea-4cae-bdb8-26d02b50103e" xmlns:ns3="b9f24899-bd4d-475a-a6ab-2ac344bbca2d" targetNamespace="http://schemas.microsoft.com/office/2006/metadata/properties" ma:root="true" ma:fieldsID="b69d13259f78cf6f31902c42bd2cec5c" ns1:_="" ns2:_="" ns3:_="">
    <xsd:import namespace="http://schemas.microsoft.com/sharepoint/v3"/>
    <xsd:import namespace="befe1e0b-7fea-4cae-bdb8-26d02b50103e"/>
    <xsd:import namespace="b9f24899-bd4d-475a-a6ab-2ac344bbca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companyName" minOccurs="0"/>
                <xsd:element ref="ns2:projectName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LengthInSeconds" minOccurs="0"/>
                <xsd:element ref="ns2:PhaseCategory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fe1e0b-7fea-4cae-bdb8-26d02b501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c49db9c-28fb-4369-9b4c-0e30dd604c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companyName" ma:index="18" nillable="true" ma:displayName="companyName" ma:format="Dropdown" ma:internalName="companyName">
      <xsd:simpleType>
        <xsd:restriction base="dms:Text">
          <xsd:maxLength value="255"/>
        </xsd:restriction>
      </xsd:simpleType>
    </xsd:element>
    <xsd:element name="projectName" ma:index="19" nillable="true" ma:displayName="projectName" ma:format="Dropdown" ma:internalName="projectName">
      <xsd:simpleType>
        <xsd:restriction base="dms:Text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PhaseCategory" ma:index="25" nillable="true" ma:displayName="Phase Category" ma:description="Phase Category" ma:format="Dropdown" ma:internalName="PhaseCategory">
      <xsd:simpleType>
        <xsd:restriction base="dms:Choice">
          <xsd:enumeration value="Intake"/>
          <xsd:enumeration value="Initiation"/>
          <xsd:enumeration value="Planning"/>
          <xsd:enumeration value="Execution and Control"/>
          <xsd:enumeration value="Closeout"/>
          <xsd:enumeration value="Governance"/>
          <xsd:enumeration value="Project Status Report"/>
        </xsd:restriction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f24899-bd4d-475a-a6ab-2ac344bbca2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259569be-ee5c-402a-9caa-986f3d1121a6}" ma:internalName="TaxCatchAll" ma:showField="CatchAllData" ma:web="b9f24899-bd4d-475a-a6ab-2ac344bbca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efe1e0b-7fea-4cae-bdb8-26d02b50103e" xsi:nil="true"/>
    <SharedWithUsers xmlns="b9f24899-bd4d-475a-a6ab-2ac344bbca2d">
      <UserInfo>
        <DisplayName/>
        <AccountId xsi:nil="true"/>
        <AccountType/>
      </UserInfo>
    </SharedWithUsers>
    <lcf76f155ced4ddcb4097134ff3c332f xmlns="befe1e0b-7fea-4cae-bdb8-26d02b50103e">
      <Terms xmlns="http://schemas.microsoft.com/office/infopath/2007/PartnerControls"/>
    </lcf76f155ced4ddcb4097134ff3c332f>
    <TaxCatchAll xmlns="b9f24899-bd4d-475a-a6ab-2ac344bbca2d" xsi:nil="true"/>
    <_ip_UnifiedCompliancePolicyUIAction xmlns="http://schemas.microsoft.com/sharepoint/v3" xsi:nil="true"/>
    <_ip_UnifiedCompliancePolicyProperties xmlns="http://schemas.microsoft.com/sharepoint/v3" xsi:nil="true"/>
    <companyName xmlns="befe1e0b-7fea-4cae-bdb8-26d02b50103e" xsi:nil="true"/>
    <projectName xmlns="befe1e0b-7fea-4cae-bdb8-26d02b50103e" xsi:nil="true"/>
    <PhaseCategory xmlns="befe1e0b-7fea-4cae-bdb8-26d02b50103e" xsi:nil="true"/>
  </documentManagement>
</p:properties>
</file>

<file path=customXml/itemProps1.xml><?xml version="1.0" encoding="utf-8"?>
<ds:datastoreItem xmlns:ds="http://schemas.openxmlformats.org/officeDocument/2006/customXml" ds:itemID="{AC1698E2-CFA0-417B-A89E-62697BA937A4}"/>
</file>

<file path=customXml/itemProps2.xml><?xml version="1.0" encoding="utf-8"?>
<ds:datastoreItem xmlns:ds="http://schemas.openxmlformats.org/officeDocument/2006/customXml" ds:itemID="{3EE4571D-AA8D-405D-8D75-38A397E4DAB9}"/>
</file>

<file path=customXml/itemProps3.xml><?xml version="1.0" encoding="utf-8"?>
<ds:datastoreItem xmlns:ds="http://schemas.openxmlformats.org/officeDocument/2006/customXml" ds:itemID="{6F01160A-5B53-4489-B1C1-80EDAEE87D18}"/>
</file>

<file path=docProps/app.xml><?xml version="1.0" encoding="utf-8"?>
<Properties xmlns="http://schemas.openxmlformats.org/officeDocument/2006/extended-properties" xmlns:vt="http://schemas.openxmlformats.org/officeDocument/2006/docPropsVTypes">
  <TotalTime>31483</TotalTime>
  <Words>459</Words>
  <Application>Microsoft Macintosh PowerPoint</Application>
  <PresentationFormat>Custom</PresentationFormat>
  <Paragraphs>83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 Light</vt:lpstr>
      <vt:lpstr>Helvetica Neue</vt:lpstr>
      <vt:lpstr>IBM Plex Sans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Eric Gendreau</cp:lastModifiedBy>
  <cp:revision>390</cp:revision>
  <dcterms:modified xsi:type="dcterms:W3CDTF">2024-02-07T02:46:20Z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11500.0000000000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ntentTypeId">
    <vt:lpwstr>0x010100C30C6D8F1B4AED4DA41AC00ED09BC557</vt:lpwstr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